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3D07A6C1-2F3A-45B9-B2C4-9E67171C2227}" type="datetimeFigureOut">
              <a:rPr lang="ar-EG" smtClean="0"/>
              <a:t>02/09/1441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3880321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D07A6C1-2F3A-45B9-B2C4-9E67171C2227}" type="datetimeFigureOut">
              <a:rPr lang="ar-EG" smtClean="0"/>
              <a:t>02/09/1441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4006411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D07A6C1-2F3A-45B9-B2C4-9E67171C2227}" type="datetimeFigureOut">
              <a:rPr lang="ar-EG" smtClean="0"/>
              <a:t>02/09/1441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2438628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3D07A6C1-2F3A-45B9-B2C4-9E67171C2227}" type="datetimeFigureOut">
              <a:rPr lang="ar-EG" smtClean="0"/>
              <a:t>02/09/1441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1380822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D07A6C1-2F3A-45B9-B2C4-9E67171C2227}" type="datetimeFigureOut">
              <a:rPr lang="ar-EG" smtClean="0"/>
              <a:t>02/09/1441</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561691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3D07A6C1-2F3A-45B9-B2C4-9E67171C2227}" type="datetimeFigureOut">
              <a:rPr lang="ar-EG" smtClean="0"/>
              <a:t>02/09/1441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856260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3D07A6C1-2F3A-45B9-B2C4-9E67171C2227}" type="datetimeFigureOut">
              <a:rPr lang="ar-EG" smtClean="0"/>
              <a:t>02/09/1441</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3692468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3D07A6C1-2F3A-45B9-B2C4-9E67171C2227}" type="datetimeFigureOut">
              <a:rPr lang="ar-EG" smtClean="0"/>
              <a:t>02/09/1441</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62234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D07A6C1-2F3A-45B9-B2C4-9E67171C2227}" type="datetimeFigureOut">
              <a:rPr lang="ar-EG" smtClean="0"/>
              <a:t>02/09/1441</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446882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D07A6C1-2F3A-45B9-B2C4-9E67171C2227}" type="datetimeFigureOut">
              <a:rPr lang="ar-EG" smtClean="0"/>
              <a:t>02/09/1441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118673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D07A6C1-2F3A-45B9-B2C4-9E67171C2227}" type="datetimeFigureOut">
              <a:rPr lang="ar-EG" smtClean="0"/>
              <a:t>02/09/1441</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53612231-BFB9-44C2-BB7E-E08DB30A2C6F}" type="slidenum">
              <a:rPr lang="ar-EG" smtClean="0"/>
              <a:t>‹#›</a:t>
            </a:fld>
            <a:endParaRPr lang="ar-EG"/>
          </a:p>
        </p:txBody>
      </p:sp>
    </p:spTree>
    <p:extLst>
      <p:ext uri="{BB962C8B-B14F-4D97-AF65-F5344CB8AC3E}">
        <p14:creationId xmlns:p14="http://schemas.microsoft.com/office/powerpoint/2010/main" val="3329167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D07A6C1-2F3A-45B9-B2C4-9E67171C2227}" type="datetimeFigureOut">
              <a:rPr lang="ar-EG" smtClean="0"/>
              <a:t>02/09/1441</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3612231-BFB9-44C2-BB7E-E08DB30A2C6F}" type="slidenum">
              <a:rPr lang="ar-EG" smtClean="0"/>
              <a:t>‹#›</a:t>
            </a:fld>
            <a:endParaRPr lang="ar-EG"/>
          </a:p>
        </p:txBody>
      </p:sp>
    </p:spTree>
    <p:extLst>
      <p:ext uri="{BB962C8B-B14F-4D97-AF65-F5344CB8AC3E}">
        <p14:creationId xmlns:p14="http://schemas.microsoft.com/office/powerpoint/2010/main" val="3868121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خطوات التصنيف العملي</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B0F0"/>
                </a:solidFill>
              </a:rPr>
              <a:t>د/ عبدالرحيم محمد عبدالرحيم أحمد</a:t>
            </a:r>
            <a:endParaRPr lang="ar-EG" dirty="0">
              <a:solidFill>
                <a:srgbClr val="00B0F0"/>
              </a:solidFill>
            </a:endParaRPr>
          </a:p>
        </p:txBody>
      </p:sp>
    </p:spTree>
    <p:extLst>
      <p:ext uri="{BB962C8B-B14F-4D97-AF65-F5344CB8AC3E}">
        <p14:creationId xmlns:p14="http://schemas.microsoft.com/office/powerpoint/2010/main" val="1207104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أولاً: تحديد موضوع المصدر</a:t>
            </a:r>
            <a:endParaRPr lang="ar-EG" dirty="0">
              <a:solidFill>
                <a:srgbClr val="FF0000"/>
              </a:solidFill>
            </a:endParaRPr>
          </a:p>
        </p:txBody>
      </p:sp>
      <p:sp>
        <p:nvSpPr>
          <p:cNvPr id="3" name="عنوان فرعي 2"/>
          <p:cNvSpPr>
            <a:spLocks noGrp="1"/>
          </p:cNvSpPr>
          <p:nvPr>
            <p:ph type="subTitle" idx="1"/>
          </p:nvPr>
        </p:nvSpPr>
        <p:spPr/>
        <p:txBody>
          <a:bodyPr/>
          <a:lstStyle/>
          <a:p>
            <a:r>
              <a:rPr lang="ar-EG" dirty="0" smtClean="0">
                <a:solidFill>
                  <a:srgbClr val="0070C0"/>
                </a:solidFill>
              </a:rPr>
              <a:t>يتم في هذه الخطوة تحديد موضوع المصدر بالاستعانة بالعناصر التالية: </a:t>
            </a:r>
            <a:endParaRPr lang="ar-EG" dirty="0">
              <a:solidFill>
                <a:srgbClr val="0070C0"/>
              </a:solidFill>
            </a:endParaRPr>
          </a:p>
        </p:txBody>
      </p:sp>
    </p:spTree>
    <p:extLst>
      <p:ext uri="{BB962C8B-B14F-4D97-AF65-F5344CB8AC3E}">
        <p14:creationId xmlns:p14="http://schemas.microsoft.com/office/powerpoint/2010/main" val="819568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78698"/>
          </a:xfrm>
        </p:spPr>
        <p:txBody>
          <a:bodyPr>
            <a:normAutofit fontScale="90000"/>
          </a:bodyPr>
          <a:lstStyle/>
          <a:p>
            <a:r>
              <a:rPr lang="ar-EG" dirty="0" smtClean="0">
                <a:solidFill>
                  <a:srgbClr val="0070C0"/>
                </a:solidFill>
              </a:rPr>
              <a:t>1- العنوان </a:t>
            </a:r>
            <a:br>
              <a:rPr lang="ar-EG" dirty="0" smtClean="0">
                <a:solidFill>
                  <a:srgbClr val="0070C0"/>
                </a:solidFill>
              </a:rPr>
            </a:br>
            <a:r>
              <a:rPr lang="ar-EG" dirty="0" smtClean="0">
                <a:solidFill>
                  <a:srgbClr val="0070C0"/>
                </a:solidFill>
              </a:rPr>
              <a:t>2- قائمة المحتويات</a:t>
            </a:r>
            <a:br>
              <a:rPr lang="ar-EG" dirty="0" smtClean="0">
                <a:solidFill>
                  <a:srgbClr val="0070C0"/>
                </a:solidFill>
              </a:rPr>
            </a:br>
            <a:r>
              <a:rPr lang="ar-EG" dirty="0" smtClean="0">
                <a:solidFill>
                  <a:srgbClr val="0070C0"/>
                </a:solidFill>
              </a:rPr>
              <a:t>3- عناوين الفصول</a:t>
            </a:r>
            <a:br>
              <a:rPr lang="ar-EG" dirty="0" smtClean="0">
                <a:solidFill>
                  <a:srgbClr val="0070C0"/>
                </a:solidFill>
              </a:rPr>
            </a:br>
            <a:r>
              <a:rPr lang="ar-EG" dirty="0" smtClean="0">
                <a:solidFill>
                  <a:srgbClr val="0070C0"/>
                </a:solidFill>
              </a:rPr>
              <a:t>4- المقدمة أو التمهيد</a:t>
            </a:r>
            <a:br>
              <a:rPr lang="ar-EG" dirty="0" smtClean="0">
                <a:solidFill>
                  <a:srgbClr val="0070C0"/>
                </a:solidFill>
              </a:rPr>
            </a:br>
            <a:r>
              <a:rPr lang="ar-EG" dirty="0" smtClean="0">
                <a:solidFill>
                  <a:srgbClr val="0070C0"/>
                </a:solidFill>
              </a:rPr>
              <a:t>5- التصدير</a:t>
            </a:r>
            <a:br>
              <a:rPr lang="ar-EG" dirty="0" smtClean="0">
                <a:solidFill>
                  <a:srgbClr val="0070C0"/>
                </a:solidFill>
              </a:rPr>
            </a:br>
            <a:r>
              <a:rPr lang="ar-EG" dirty="0" smtClean="0">
                <a:solidFill>
                  <a:srgbClr val="0070C0"/>
                </a:solidFill>
              </a:rPr>
              <a:t>6- قائمة المصادر</a:t>
            </a:r>
            <a:br>
              <a:rPr lang="ar-EG" dirty="0" smtClean="0">
                <a:solidFill>
                  <a:srgbClr val="0070C0"/>
                </a:solidFill>
              </a:rPr>
            </a:br>
            <a:r>
              <a:rPr lang="ar-EG" dirty="0" smtClean="0">
                <a:solidFill>
                  <a:srgbClr val="0070C0"/>
                </a:solidFill>
              </a:rPr>
              <a:t>7- تخصص المؤلف</a:t>
            </a:r>
            <a:br>
              <a:rPr lang="ar-EG" dirty="0" smtClean="0">
                <a:solidFill>
                  <a:srgbClr val="0070C0"/>
                </a:solidFill>
              </a:rPr>
            </a:br>
            <a:r>
              <a:rPr lang="ar-EG" dirty="0" smtClean="0">
                <a:solidFill>
                  <a:srgbClr val="0070C0"/>
                </a:solidFill>
              </a:rPr>
              <a:t>8- نص الكتاب</a:t>
            </a:r>
            <a:br>
              <a:rPr lang="ar-EG" dirty="0" smtClean="0">
                <a:solidFill>
                  <a:srgbClr val="0070C0"/>
                </a:solidFill>
              </a:rPr>
            </a:br>
            <a:r>
              <a:rPr lang="ar-EG" dirty="0" smtClean="0">
                <a:solidFill>
                  <a:srgbClr val="0070C0"/>
                </a:solidFill>
              </a:rPr>
              <a:t>9- مصادر خارجية</a:t>
            </a:r>
            <a:br>
              <a:rPr lang="ar-EG" dirty="0" smtClean="0">
                <a:solidFill>
                  <a:srgbClr val="0070C0"/>
                </a:solidFill>
              </a:rPr>
            </a:br>
            <a:r>
              <a:rPr lang="ar-EG" dirty="0" smtClean="0">
                <a:solidFill>
                  <a:srgbClr val="0070C0"/>
                </a:solidFill>
              </a:rPr>
              <a:t>10- المتخصصون في الموضوع</a:t>
            </a:r>
            <a:endParaRPr lang="ar-EG" dirty="0">
              <a:solidFill>
                <a:srgbClr val="0070C0"/>
              </a:solidFill>
            </a:endParaRPr>
          </a:p>
        </p:txBody>
      </p:sp>
    </p:spTree>
    <p:extLst>
      <p:ext uri="{BB962C8B-B14F-4D97-AF65-F5344CB8AC3E}">
        <p14:creationId xmlns:p14="http://schemas.microsoft.com/office/powerpoint/2010/main" val="143897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ثانياً: اختيار رقم التصنيف</a:t>
            </a:r>
            <a:endParaRPr lang="ar-EG" dirty="0">
              <a:solidFill>
                <a:srgbClr val="FF0000"/>
              </a:solidFill>
            </a:endParaRPr>
          </a:p>
        </p:txBody>
      </p:sp>
      <p:sp>
        <p:nvSpPr>
          <p:cNvPr id="3" name="عنوان فرعي 2"/>
          <p:cNvSpPr>
            <a:spLocks noGrp="1"/>
          </p:cNvSpPr>
          <p:nvPr>
            <p:ph type="subTitle" idx="1"/>
          </p:nvPr>
        </p:nvSpPr>
        <p:spPr/>
        <p:txBody>
          <a:bodyPr>
            <a:normAutofit fontScale="92500" lnSpcReduction="10000"/>
          </a:bodyPr>
          <a:lstStyle/>
          <a:p>
            <a:r>
              <a:rPr lang="ar-EG" dirty="0" smtClean="0">
                <a:solidFill>
                  <a:srgbClr val="0070C0"/>
                </a:solidFill>
              </a:rPr>
              <a:t>بعد معرفة موضوع المصدر يتجه المصنف إلي خطة التصنيف لاستخراج الرمز المناسب للموضوع حسب التسلسل الموضوعي لتخصصات المعرفة البشرية في الخطة</a:t>
            </a:r>
            <a:endParaRPr lang="ar-EG" dirty="0">
              <a:solidFill>
                <a:srgbClr val="0070C0"/>
              </a:solidFill>
            </a:endParaRPr>
          </a:p>
        </p:txBody>
      </p:sp>
    </p:spTree>
    <p:extLst>
      <p:ext uri="{BB962C8B-B14F-4D97-AF65-F5344CB8AC3E}">
        <p14:creationId xmlns:p14="http://schemas.microsoft.com/office/powerpoint/2010/main" val="1301301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ثالثاً: استخدام الجداول المساعدة إذا لزم الأمر</a:t>
            </a:r>
            <a:endParaRPr lang="ar-EG" dirty="0">
              <a:solidFill>
                <a:srgbClr val="FF0000"/>
              </a:solidFill>
            </a:endParaRPr>
          </a:p>
        </p:txBody>
      </p:sp>
      <p:sp>
        <p:nvSpPr>
          <p:cNvPr id="3" name="عنوان فرعي 2"/>
          <p:cNvSpPr>
            <a:spLocks noGrp="1"/>
          </p:cNvSpPr>
          <p:nvPr>
            <p:ph type="subTitle" idx="1"/>
          </p:nvPr>
        </p:nvSpPr>
        <p:spPr/>
        <p:txBody>
          <a:bodyPr>
            <a:normAutofit fontScale="85000" lnSpcReduction="10000"/>
          </a:bodyPr>
          <a:lstStyle/>
          <a:p>
            <a:r>
              <a:rPr lang="ar-EG" dirty="0" smtClean="0">
                <a:solidFill>
                  <a:srgbClr val="0070C0"/>
                </a:solidFill>
              </a:rPr>
              <a:t>بعد معرفة الرمز الرئيس لموضوع المصدر يتم الرجوع إلي الجداول المساعدة لتديد الموضوع وربطه بجميع الجوانب التي عولج من خلالها إذا لزم الأمر وذلك حسب المعلومات التي يحتوي عليها المصدر</a:t>
            </a:r>
            <a:endParaRPr lang="ar-EG" dirty="0">
              <a:solidFill>
                <a:srgbClr val="0070C0"/>
              </a:solidFill>
            </a:endParaRPr>
          </a:p>
        </p:txBody>
      </p:sp>
    </p:spTree>
    <p:extLst>
      <p:ext uri="{BB962C8B-B14F-4D97-AF65-F5344CB8AC3E}">
        <p14:creationId xmlns:p14="http://schemas.microsoft.com/office/powerpoint/2010/main" val="117509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رابعاً: إضافة رمز المؤلف إلي رقم التصنيف</a:t>
            </a:r>
            <a:endParaRPr lang="ar-EG" dirty="0">
              <a:solidFill>
                <a:srgbClr val="FF0000"/>
              </a:solidFill>
            </a:endParaRPr>
          </a:p>
        </p:txBody>
      </p:sp>
      <p:sp>
        <p:nvSpPr>
          <p:cNvPr id="3" name="عنوان فرعي 2"/>
          <p:cNvSpPr>
            <a:spLocks noGrp="1"/>
          </p:cNvSpPr>
          <p:nvPr>
            <p:ph type="subTitle" idx="1"/>
          </p:nvPr>
        </p:nvSpPr>
        <p:spPr/>
        <p:txBody>
          <a:bodyPr>
            <a:normAutofit fontScale="85000" lnSpcReduction="20000"/>
          </a:bodyPr>
          <a:lstStyle/>
          <a:p>
            <a:r>
              <a:rPr lang="ar-EG" dirty="0" smtClean="0">
                <a:solidFill>
                  <a:srgbClr val="0070C0"/>
                </a:solidFill>
              </a:rPr>
              <a:t>بعد تحديد رمز التصنيف يتم كتابة رمز المؤلف تحت الكسر العشري الذي يعلوه رقم التصنيف وهو عبارة عن الحروف الأولي من اسم المؤلف ويسمي ذلك رقم الاستدعاء حيث يتم تحديد مكان المصدر واستدعائه من خلاله</a:t>
            </a:r>
            <a:endParaRPr lang="ar-EG" dirty="0">
              <a:solidFill>
                <a:srgbClr val="0070C0"/>
              </a:solidFill>
            </a:endParaRPr>
          </a:p>
        </p:txBody>
      </p:sp>
    </p:spTree>
    <p:extLst>
      <p:ext uri="{BB962C8B-B14F-4D97-AF65-F5344CB8AC3E}">
        <p14:creationId xmlns:p14="http://schemas.microsoft.com/office/powerpoint/2010/main" val="3445132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dirty="0" smtClean="0">
                <a:solidFill>
                  <a:srgbClr val="FF0000"/>
                </a:solidFill>
              </a:rPr>
              <a:t>خامساً: استخدام الكشاف الهجائي النسبي</a:t>
            </a:r>
            <a:endParaRPr lang="ar-EG" dirty="0">
              <a:solidFill>
                <a:srgbClr val="FF0000"/>
              </a:solidFill>
            </a:endParaRPr>
          </a:p>
        </p:txBody>
      </p:sp>
      <p:sp>
        <p:nvSpPr>
          <p:cNvPr id="3" name="عنوان فرعي 2"/>
          <p:cNvSpPr>
            <a:spLocks noGrp="1"/>
          </p:cNvSpPr>
          <p:nvPr>
            <p:ph type="subTitle" idx="1"/>
          </p:nvPr>
        </p:nvSpPr>
        <p:spPr/>
        <p:txBody>
          <a:bodyPr>
            <a:normAutofit fontScale="92500" lnSpcReduction="10000"/>
          </a:bodyPr>
          <a:lstStyle/>
          <a:p>
            <a:r>
              <a:rPr lang="ar-EG" dirty="0" smtClean="0">
                <a:solidFill>
                  <a:srgbClr val="0070C0"/>
                </a:solidFill>
              </a:rPr>
              <a:t>عند صعوبة الوصول إلي موضوع المصدر في الخطة يتم الاستعانة بالكشاف الذي يرتب موضوعات المعرفة هجائياً نظراّ </a:t>
            </a:r>
            <a:r>
              <a:rPr lang="ar-EG" smtClean="0">
                <a:solidFill>
                  <a:srgbClr val="0070C0"/>
                </a:solidFill>
              </a:rPr>
              <a:t>لسهولة الوصول </a:t>
            </a:r>
            <a:r>
              <a:rPr lang="ar-EG" dirty="0" smtClean="0">
                <a:solidFill>
                  <a:srgbClr val="0070C0"/>
                </a:solidFill>
              </a:rPr>
              <a:t>من خلال الترتيب الهجائي</a:t>
            </a:r>
            <a:endParaRPr lang="ar-EG" dirty="0">
              <a:solidFill>
                <a:srgbClr val="0070C0"/>
              </a:solidFill>
            </a:endParaRPr>
          </a:p>
        </p:txBody>
      </p:sp>
    </p:spTree>
    <p:extLst>
      <p:ext uri="{BB962C8B-B14F-4D97-AF65-F5344CB8AC3E}">
        <p14:creationId xmlns:p14="http://schemas.microsoft.com/office/powerpoint/2010/main" val="428153646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163</Words>
  <Application>Microsoft Office PowerPoint</Application>
  <PresentationFormat>عرض على الشاشة (3:4)‏</PresentationFormat>
  <Paragraphs>13</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خطوات التصنيف العملي</vt:lpstr>
      <vt:lpstr>أولاً: تحديد موضوع المصدر</vt:lpstr>
      <vt:lpstr>1- العنوان  2- قائمة المحتويات 3- عناوين الفصول 4- المقدمة أو التمهيد 5- التصدير 6- قائمة المصادر 7- تخصص المؤلف 8- نص الكتاب 9- مصادر خارجية 10- المتخصصون في الموضوع</vt:lpstr>
      <vt:lpstr>ثانياً: اختيار رقم التصنيف</vt:lpstr>
      <vt:lpstr>ثالثاً: استخدام الجداول المساعدة إذا لزم الأمر</vt:lpstr>
      <vt:lpstr>رابعاً: إضافة رمز المؤلف إلي رقم التصنيف</vt:lpstr>
      <vt:lpstr>خامساً: استخدام الكشاف الهجائي النسبي</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خطوات التصنيف العملي</dc:title>
  <dc:creator>dream</dc:creator>
  <cp:lastModifiedBy>dream</cp:lastModifiedBy>
  <cp:revision>3</cp:revision>
  <dcterms:created xsi:type="dcterms:W3CDTF">2020-04-24T14:32:58Z</dcterms:created>
  <dcterms:modified xsi:type="dcterms:W3CDTF">2020-04-24T14:54:19Z</dcterms:modified>
</cp:coreProperties>
</file>